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517" r:id="rId4"/>
    <p:sldId id="513" r:id="rId5"/>
    <p:sldId id="264" r:id="rId6"/>
    <p:sldId id="512" r:id="rId7"/>
    <p:sldId id="515" r:id="rId8"/>
    <p:sldId id="261" r:id="rId9"/>
    <p:sldId id="516" r:id="rId10"/>
    <p:sldId id="263" r:id="rId11"/>
    <p:sldId id="262" r:id="rId12"/>
    <p:sldId id="265" r:id="rId13"/>
  </p:sldIdLst>
  <p:sldSz cx="12192000" cy="6858000"/>
  <p:notesSz cx="6858000" cy="9144000"/>
  <p:embeddedFontLst>
    <p:embeddedFont>
      <p:font typeface="iLiHei" panose="02010600030101010101" charset="-122"/>
      <p:regular r:id="rId15"/>
    </p:embeddedFont>
    <p:embeddedFont>
      <p:font typeface="腾祥金砖黑简" panose="02010600030101010101" charset="-122"/>
      <p:regular r:id="rId16"/>
    </p:embeddedFont>
    <p:embeddedFont>
      <p:font typeface="造字工房悦圆演示版常规体" charset="-122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等线" panose="02010600030101010101" pitchFamily="2" charset="-122"/>
      <p:regular r:id="rId24"/>
      <p:bold r:id="rId25"/>
    </p:embeddedFont>
    <p:embeddedFont>
      <p:font typeface="楷体" panose="02010609060101010101" pitchFamily="49" charset="-122"/>
      <p:regular r:id="rId26"/>
    </p:embeddedFont>
    <p:embeddedFont>
      <p:font typeface="微软雅黑" panose="020B0503020204020204" pitchFamily="34" charset="-122"/>
      <p:regular r:id="rId27"/>
      <p:bold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5" orient="horz" pos="300" userDrawn="1">
          <p15:clr>
            <a:srgbClr val="A4A3A4"/>
          </p15:clr>
        </p15:guide>
        <p15:guide id="6" pos="7355" userDrawn="1">
          <p15:clr>
            <a:srgbClr val="A4A3A4"/>
          </p15:clr>
        </p15:guide>
        <p15:guide id="7" orient="horz" pos="4133" userDrawn="1">
          <p15:clr>
            <a:srgbClr val="A4A3A4"/>
          </p15:clr>
        </p15:guide>
        <p15:guide id="8" orient="horz" pos="8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C2"/>
    <a:srgbClr val="F39600"/>
    <a:srgbClr val="61CE93"/>
    <a:srgbClr val="92D050"/>
    <a:srgbClr val="FF8805"/>
    <a:srgbClr val="F3F3F5"/>
    <a:srgbClr val="F6F6F8"/>
    <a:srgbClr val="EF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62" d="100"/>
          <a:sy n="162" d="100"/>
        </p:scale>
        <p:origin x="264" y="144"/>
      </p:cViewPr>
      <p:guideLst>
        <p:guide orient="horz" pos="2160"/>
        <p:guide pos="3840"/>
        <p:guide pos="325"/>
        <p:guide orient="horz" pos="300"/>
        <p:guide pos="7355"/>
        <p:guide orient="horz" pos="4133"/>
        <p:guide orient="horz" pos="8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B0A62-845A-4D0F-A1F3-9C030C27CEAB}" type="datetimeFigureOut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7F340-A84B-4E11-9490-54797A8272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143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489700"/>
            <a:ext cx="12192000" cy="3683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14" name="矩形 13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8138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297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491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442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80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245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25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97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73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629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6F6F8"/>
            </a:gs>
            <a:gs pos="100000">
              <a:srgbClr val="F3F3F5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2DD15-5C5C-47AA-9EF4-FFA63B73DE67}" type="datetimeFigureOut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968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new.guofucourses.cn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63363" y="3429000"/>
            <a:ext cx="80740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腾祥金砖黑简" panose="01010104010101010101" pitchFamily="2" charset="-122"/>
                <a:ea typeface="腾祥金砖黑简" panose="01010104010101010101" pitchFamily="2" charset="-122"/>
                <a:cs typeface="iLiHei" panose="020B0503030403020204" pitchFamily="34" charset="-122"/>
              </a:rPr>
              <a:t>2020</a:t>
            </a:r>
            <a:r>
              <a: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腾祥金砖黑简" panose="01010104010101010101" pitchFamily="2" charset="-122"/>
                <a:ea typeface="腾祥金砖黑简" panose="01010104010101010101" pitchFamily="2" charset="-122"/>
                <a:cs typeface="iLiHei" panose="020B0503030403020204" pitchFamily="34" charset="-122"/>
              </a:rPr>
              <a:t>年毕业论文</a:t>
            </a:r>
            <a:endParaRPr lang="en-US" altLang="zh-CN" sz="6000" dirty="0">
              <a:solidFill>
                <a:schemeClr val="tx1">
                  <a:lumMod val="85000"/>
                  <a:lumOff val="15000"/>
                </a:schemeClr>
              </a:solidFill>
              <a:latin typeface="腾祥金砖黑简" panose="01010104010101010101" pitchFamily="2" charset="-122"/>
              <a:ea typeface="腾祥金砖黑简" panose="01010104010101010101" pitchFamily="2" charset="-122"/>
              <a:cs typeface="iLiHei" panose="020B0503030403020204" pitchFamily="34" charset="-122"/>
            </a:endParaRPr>
          </a:p>
          <a:p>
            <a:r>
              <a: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腾祥金砖黑简" panose="01010104010101010101" pitchFamily="2" charset="-122"/>
                <a:ea typeface="腾祥金砖黑简" panose="01010104010101010101" pitchFamily="2" charset="-122"/>
                <a:cs typeface="iLiHei" panose="020B0503030403020204" pitchFamily="34" charset="-122"/>
              </a:rPr>
              <a:t>事项讲解</a:t>
            </a:r>
            <a:endParaRPr lang="en-US" altLang="zh-CN" sz="6000" dirty="0">
              <a:solidFill>
                <a:schemeClr val="tx1">
                  <a:lumMod val="85000"/>
                  <a:lumOff val="15000"/>
                </a:schemeClr>
              </a:solidFill>
              <a:latin typeface="腾祥金砖黑简" panose="01010104010101010101" pitchFamily="2" charset="-122"/>
              <a:ea typeface="腾祥金砖黑简" panose="01010104010101010101" pitchFamily="2" charset="-122"/>
              <a:cs typeface="iLiHei" panose="020B0503030403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156A8E-8391-4FC5-B74D-5C2555BC5C03}"/>
              </a:ext>
            </a:extLst>
          </p:cNvPr>
          <p:cNvSpPr txBox="1"/>
          <p:nvPr/>
        </p:nvSpPr>
        <p:spPr>
          <a:xfrm>
            <a:off x="4566781" y="5257440"/>
            <a:ext cx="3223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腾祥金砖黑简" panose="01010104010101010101" pitchFamily="2" charset="-122"/>
                <a:ea typeface="腾祥金砖黑简" panose="01010104010101010101" pitchFamily="2" charset="-122"/>
                <a:cs typeface="iLiHei" panose="020B0503030403020204" pitchFamily="34" charset="-122"/>
              </a:rPr>
              <a:t>2020.3.25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B44A5E-C9D3-4921-8852-2BFC1DDE1C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377" y="5231687"/>
            <a:ext cx="882502" cy="88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8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948284" y="1495422"/>
            <a:ext cx="309489" cy="3863387"/>
            <a:chOff x="5904742" y="1814736"/>
            <a:chExt cx="309489" cy="3863387"/>
          </a:xfrm>
        </p:grpSpPr>
        <p:sp>
          <p:nvSpPr>
            <p:cNvPr id="5" name="椭圆 4"/>
            <p:cNvSpPr/>
            <p:nvPr/>
          </p:nvSpPr>
          <p:spPr>
            <a:xfrm>
              <a:off x="5904742" y="1814736"/>
              <a:ext cx="309489" cy="309489"/>
            </a:xfrm>
            <a:prstGeom prst="ellipse">
              <a:avLst/>
            </a:prstGeom>
            <a:solidFill>
              <a:srgbClr val="F39600"/>
            </a:solidFill>
            <a:ln w="38100">
              <a:solidFill>
                <a:srgbClr val="61CE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悦圆演示版常规体" pitchFamily="2" charset="-122"/>
                <a:ea typeface="造字工房悦圆演示版常规体" pitchFamily="2" charset="-122"/>
              </a:endParaRPr>
            </a:p>
          </p:txBody>
        </p:sp>
        <p:cxnSp>
          <p:nvCxnSpPr>
            <p:cNvPr id="6" name="直接连接符 5"/>
            <p:cNvCxnSpPr>
              <a:cxnSpLocks/>
            </p:cNvCxnSpPr>
            <p:nvPr/>
          </p:nvCxnSpPr>
          <p:spPr>
            <a:xfrm>
              <a:off x="6059486" y="2124225"/>
              <a:ext cx="0" cy="3553898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5982114" y="2716240"/>
              <a:ext cx="154745" cy="1547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悦圆演示版常规体" pitchFamily="2" charset="-122"/>
                <a:ea typeface="造字工房悦圆演示版常规体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5982114" y="3670775"/>
              <a:ext cx="154745" cy="154745"/>
            </a:xfrm>
            <a:prstGeom prst="ellipse">
              <a:avLst/>
            </a:prstGeom>
            <a:solidFill>
              <a:srgbClr val="0096C2"/>
            </a:solidFill>
            <a:ln>
              <a:solidFill>
                <a:srgbClr val="0096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悦圆演示版常规体" pitchFamily="2" charset="-122"/>
                <a:ea typeface="造字工房悦圆演示版常规体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5982114" y="4651892"/>
              <a:ext cx="154745" cy="154745"/>
            </a:xfrm>
            <a:prstGeom prst="ellipse">
              <a:avLst/>
            </a:prstGeom>
            <a:solidFill>
              <a:srgbClr val="FF8805"/>
            </a:solidFill>
            <a:ln>
              <a:solidFill>
                <a:srgbClr val="FF88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悦圆演示版常规体" pitchFamily="2" charset="-122"/>
                <a:ea typeface="造字工房悦圆演示版常规体" pitchFamily="2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959654" y="1966466"/>
            <a:ext cx="5009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rPr>
              <a:t>01.</a:t>
            </a:r>
            <a:r>
              <a:rPr lang="zh-CN" altLang="en-US" sz="2800" b="1" dirty="0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论文提交时间</a:t>
            </a:r>
            <a:endParaRPr lang="en-US" altLang="zh-CN" sz="2800" b="1" dirty="0">
              <a:solidFill>
                <a:srgbClr val="E7E6E6">
                  <a:lumMod val="25000"/>
                </a:srgb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srgbClr val="E7E6E6">
                  <a:lumMod val="25000"/>
                </a:srgb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之前，学生将毕业论文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份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和答辩评审表提交到指定的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个评阅人手中。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57773" y="2915535"/>
            <a:ext cx="500973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rPr>
              <a:t>02.</a:t>
            </a:r>
            <a:r>
              <a:rPr lang="en-US" altLang="zh-CN" sz="2800" b="1" dirty="0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Poster</a:t>
            </a:r>
            <a:r>
              <a:rPr lang="zh-CN" altLang="en-US" sz="2800" b="1" dirty="0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完成时间</a:t>
            </a:r>
            <a:endParaRPr lang="en-US" altLang="zh-CN" sz="2800" b="1" dirty="0">
              <a:solidFill>
                <a:srgbClr val="E7E6E6">
                  <a:lumMod val="25000"/>
                </a:srgb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srgbClr val="E7E6E6">
                  <a:lumMod val="25000"/>
                </a:srgb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3(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周三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之前，提交电子版给学院印刷，放置在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教教室旁边的走廊上。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srgbClr val="E7E6E6">
                  <a:lumMod val="25000"/>
                </a:srgb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59654" y="3920878"/>
            <a:ext cx="500973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rPr>
              <a:t>03.</a:t>
            </a:r>
            <a:r>
              <a:rPr lang="zh-CN" altLang="en-US" sz="2800" b="1" dirty="0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预计答辩时间</a:t>
            </a:r>
            <a:endParaRPr lang="en-US" altLang="zh-CN" sz="2800" b="1" dirty="0">
              <a:solidFill>
                <a:srgbClr val="E7E6E6">
                  <a:lumMod val="25000"/>
                </a:srgb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srgbClr val="E7E6E6">
                  <a:lumMod val="25000"/>
                </a:srgb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号下午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)13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30-17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5530E37-E623-4D94-9C83-1B69BBD41D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001" y="89953"/>
            <a:ext cx="2037866" cy="71325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2B9D624-B7B7-411E-A6E5-B08B3EC1011B}"/>
              </a:ext>
            </a:extLst>
          </p:cNvPr>
          <p:cNvSpPr txBox="1"/>
          <p:nvPr/>
        </p:nvSpPr>
        <p:spPr>
          <a:xfrm>
            <a:off x="482825" y="165659"/>
            <a:ext cx="646023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论文提交与答辩时间节点（预计）</a:t>
            </a:r>
          </a:p>
        </p:txBody>
      </p:sp>
    </p:spTree>
    <p:extLst>
      <p:ext uri="{BB962C8B-B14F-4D97-AF65-F5344CB8AC3E}">
        <p14:creationId xmlns:p14="http://schemas.microsoft.com/office/powerpoint/2010/main" val="134677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4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accel="4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accel="4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2825" y="165659"/>
            <a:ext cx="6460235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毕设论文答辩要求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168678" y="2005265"/>
            <a:ext cx="2925015" cy="3578993"/>
            <a:chOff x="1168678" y="2005265"/>
            <a:chExt cx="2925015" cy="3578993"/>
          </a:xfrm>
        </p:grpSpPr>
        <p:grpSp>
          <p:nvGrpSpPr>
            <p:cNvPr id="5" name="组合 4"/>
            <p:cNvGrpSpPr/>
            <p:nvPr/>
          </p:nvGrpSpPr>
          <p:grpSpPr>
            <a:xfrm>
              <a:off x="1168678" y="2005265"/>
              <a:ext cx="2925015" cy="3578993"/>
              <a:chOff x="1407833" y="1681707"/>
              <a:chExt cx="2925015" cy="3578993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1407833" y="2179876"/>
                <a:ext cx="2925015" cy="3080824"/>
              </a:xfrm>
              <a:prstGeom prst="round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造字工房悦圆演示版常规体" pitchFamily="2" charset="-122"/>
                  <a:ea typeface="造字工房悦圆演示版常规体" pitchFamily="2" charset="-122"/>
                </a:endParaRPr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2372171" y="1681707"/>
                <a:ext cx="996338" cy="996338"/>
                <a:chOff x="2239062" y="1681707"/>
                <a:chExt cx="996338" cy="996338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2239062" y="1681707"/>
                  <a:ext cx="996338" cy="99633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造字工房悦圆演示版常规体" pitchFamily="2" charset="-122"/>
                    <a:ea typeface="造字工房悦圆演示版常规体" pitchFamily="2" charset="-122"/>
                  </a:endParaRPr>
                </a:p>
              </p:txBody>
            </p:sp>
            <p:sp>
              <p:nvSpPr>
                <p:cNvPr id="10" name="Freeform 60"/>
                <p:cNvSpPr>
                  <a:spLocks noEditPoints="1"/>
                </p:cNvSpPr>
                <p:nvPr/>
              </p:nvSpPr>
              <p:spPr bwMode="auto">
                <a:xfrm>
                  <a:off x="2361787" y="1804432"/>
                  <a:ext cx="750888" cy="750888"/>
                </a:xfrm>
                <a:custGeom>
                  <a:avLst/>
                  <a:gdLst>
                    <a:gd name="T0" fmla="*/ 200 w 200"/>
                    <a:gd name="T1" fmla="*/ 120 h 200"/>
                    <a:gd name="T2" fmla="*/ 200 w 200"/>
                    <a:gd name="T3" fmla="*/ 80 h 200"/>
                    <a:gd name="T4" fmla="*/ 178 w 200"/>
                    <a:gd name="T5" fmla="*/ 80 h 200"/>
                    <a:gd name="T6" fmla="*/ 170 w 200"/>
                    <a:gd name="T7" fmla="*/ 59 h 200"/>
                    <a:gd name="T8" fmla="*/ 185 w 200"/>
                    <a:gd name="T9" fmla="*/ 43 h 200"/>
                    <a:gd name="T10" fmla="*/ 157 w 200"/>
                    <a:gd name="T11" fmla="*/ 15 h 200"/>
                    <a:gd name="T12" fmla="*/ 142 w 200"/>
                    <a:gd name="T13" fmla="*/ 30 h 200"/>
                    <a:gd name="T14" fmla="*/ 120 w 200"/>
                    <a:gd name="T15" fmla="*/ 21 h 200"/>
                    <a:gd name="T16" fmla="*/ 120 w 200"/>
                    <a:gd name="T17" fmla="*/ 0 h 200"/>
                    <a:gd name="T18" fmla="*/ 80 w 200"/>
                    <a:gd name="T19" fmla="*/ 0 h 200"/>
                    <a:gd name="T20" fmla="*/ 80 w 200"/>
                    <a:gd name="T21" fmla="*/ 21 h 200"/>
                    <a:gd name="T22" fmla="*/ 59 w 200"/>
                    <a:gd name="T23" fmla="*/ 30 h 200"/>
                    <a:gd name="T24" fmla="*/ 44 w 200"/>
                    <a:gd name="T25" fmla="*/ 15 h 200"/>
                    <a:gd name="T26" fmla="*/ 16 w 200"/>
                    <a:gd name="T27" fmla="*/ 43 h 200"/>
                    <a:gd name="T28" fmla="*/ 31 w 200"/>
                    <a:gd name="T29" fmla="*/ 59 h 200"/>
                    <a:gd name="T30" fmla="*/ 23 w 200"/>
                    <a:gd name="T31" fmla="*/ 80 h 200"/>
                    <a:gd name="T32" fmla="*/ 0 w 200"/>
                    <a:gd name="T33" fmla="*/ 80 h 200"/>
                    <a:gd name="T34" fmla="*/ 0 w 200"/>
                    <a:gd name="T35" fmla="*/ 120 h 200"/>
                    <a:gd name="T36" fmla="*/ 23 w 200"/>
                    <a:gd name="T37" fmla="*/ 120 h 200"/>
                    <a:gd name="T38" fmla="*/ 32 w 200"/>
                    <a:gd name="T39" fmla="*/ 140 h 200"/>
                    <a:gd name="T40" fmla="*/ 16 w 200"/>
                    <a:gd name="T41" fmla="*/ 156 h 200"/>
                    <a:gd name="T42" fmla="*/ 44 w 200"/>
                    <a:gd name="T43" fmla="*/ 184 h 200"/>
                    <a:gd name="T44" fmla="*/ 61 w 200"/>
                    <a:gd name="T45" fmla="*/ 168 h 200"/>
                    <a:gd name="T46" fmla="*/ 80 w 200"/>
                    <a:gd name="T47" fmla="*/ 176 h 200"/>
                    <a:gd name="T48" fmla="*/ 80 w 200"/>
                    <a:gd name="T49" fmla="*/ 200 h 200"/>
                    <a:gd name="T50" fmla="*/ 120 w 200"/>
                    <a:gd name="T51" fmla="*/ 200 h 200"/>
                    <a:gd name="T52" fmla="*/ 120 w 200"/>
                    <a:gd name="T53" fmla="*/ 176 h 200"/>
                    <a:gd name="T54" fmla="*/ 140 w 200"/>
                    <a:gd name="T55" fmla="*/ 168 h 200"/>
                    <a:gd name="T56" fmla="*/ 157 w 200"/>
                    <a:gd name="T57" fmla="*/ 184 h 200"/>
                    <a:gd name="T58" fmla="*/ 185 w 200"/>
                    <a:gd name="T59" fmla="*/ 156 h 200"/>
                    <a:gd name="T60" fmla="*/ 169 w 200"/>
                    <a:gd name="T61" fmla="*/ 140 h 200"/>
                    <a:gd name="T62" fmla="*/ 177 w 200"/>
                    <a:gd name="T63" fmla="*/ 120 h 200"/>
                    <a:gd name="T64" fmla="*/ 200 w 200"/>
                    <a:gd name="T65" fmla="*/ 120 h 200"/>
                    <a:gd name="T66" fmla="*/ 100 w 200"/>
                    <a:gd name="T67" fmla="*/ 128 h 200"/>
                    <a:gd name="T68" fmla="*/ 72 w 200"/>
                    <a:gd name="T69" fmla="*/ 100 h 200"/>
                    <a:gd name="T70" fmla="*/ 100 w 200"/>
                    <a:gd name="T71" fmla="*/ 72 h 200"/>
                    <a:gd name="T72" fmla="*/ 128 w 200"/>
                    <a:gd name="T73" fmla="*/ 100 h 200"/>
                    <a:gd name="T74" fmla="*/ 100 w 200"/>
                    <a:gd name="T75" fmla="*/ 128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00" h="200">
                      <a:moveTo>
                        <a:pt x="200" y="120"/>
                      </a:moveTo>
                      <a:cubicBezTo>
                        <a:pt x="200" y="80"/>
                        <a:pt x="200" y="80"/>
                        <a:pt x="200" y="80"/>
                      </a:cubicBezTo>
                      <a:cubicBezTo>
                        <a:pt x="178" y="80"/>
                        <a:pt x="178" y="80"/>
                        <a:pt x="178" y="80"/>
                      </a:cubicBezTo>
                      <a:cubicBezTo>
                        <a:pt x="176" y="72"/>
                        <a:pt x="174" y="65"/>
                        <a:pt x="170" y="59"/>
                      </a:cubicBezTo>
                      <a:cubicBezTo>
                        <a:pt x="185" y="43"/>
                        <a:pt x="185" y="43"/>
                        <a:pt x="185" y="43"/>
                      </a:cubicBezTo>
                      <a:cubicBezTo>
                        <a:pt x="157" y="15"/>
                        <a:pt x="157" y="15"/>
                        <a:pt x="157" y="15"/>
                      </a:cubicBezTo>
                      <a:cubicBezTo>
                        <a:pt x="142" y="30"/>
                        <a:pt x="142" y="30"/>
                        <a:pt x="142" y="30"/>
                      </a:cubicBezTo>
                      <a:cubicBezTo>
                        <a:pt x="135" y="26"/>
                        <a:pt x="128" y="23"/>
                        <a:pt x="120" y="21"/>
                      </a:cubicBezTo>
                      <a:cubicBezTo>
                        <a:pt x="120" y="0"/>
                        <a:pt x="120" y="0"/>
                        <a:pt x="120" y="0"/>
                      </a:cubicBezTo>
                      <a:cubicBezTo>
                        <a:pt x="80" y="0"/>
                        <a:pt x="80" y="0"/>
                        <a:pt x="80" y="0"/>
                      </a:cubicBezTo>
                      <a:cubicBezTo>
                        <a:pt x="80" y="21"/>
                        <a:pt x="80" y="21"/>
                        <a:pt x="80" y="21"/>
                      </a:cubicBezTo>
                      <a:cubicBezTo>
                        <a:pt x="73" y="23"/>
                        <a:pt x="66" y="26"/>
                        <a:pt x="59" y="30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31" y="59"/>
                        <a:pt x="31" y="59"/>
                        <a:pt x="31" y="59"/>
                      </a:cubicBezTo>
                      <a:cubicBezTo>
                        <a:pt x="27" y="65"/>
                        <a:pt x="25" y="72"/>
                        <a:pt x="23" y="80"/>
                      </a:cubicBezTo>
                      <a:cubicBezTo>
                        <a:pt x="0" y="80"/>
                        <a:pt x="0" y="80"/>
                        <a:pt x="0" y="80"/>
                      </a:cubicBezTo>
                      <a:cubicBezTo>
                        <a:pt x="0" y="120"/>
                        <a:pt x="0" y="120"/>
                        <a:pt x="0" y="120"/>
                      </a:cubicBezTo>
                      <a:cubicBezTo>
                        <a:pt x="23" y="120"/>
                        <a:pt x="23" y="120"/>
                        <a:pt x="23" y="120"/>
                      </a:cubicBezTo>
                      <a:cubicBezTo>
                        <a:pt x="25" y="127"/>
                        <a:pt x="28" y="133"/>
                        <a:pt x="32" y="140"/>
                      </a:cubicBezTo>
                      <a:cubicBezTo>
                        <a:pt x="16" y="156"/>
                        <a:pt x="16" y="156"/>
                        <a:pt x="16" y="156"/>
                      </a:cubicBezTo>
                      <a:cubicBezTo>
                        <a:pt x="44" y="184"/>
                        <a:pt x="44" y="184"/>
                        <a:pt x="44" y="184"/>
                      </a:cubicBezTo>
                      <a:cubicBezTo>
                        <a:pt x="61" y="168"/>
                        <a:pt x="61" y="168"/>
                        <a:pt x="61" y="168"/>
                      </a:cubicBezTo>
                      <a:cubicBezTo>
                        <a:pt x="67" y="171"/>
                        <a:pt x="73" y="174"/>
                        <a:pt x="80" y="176"/>
                      </a:cubicBezTo>
                      <a:cubicBezTo>
                        <a:pt x="80" y="200"/>
                        <a:pt x="80" y="200"/>
                        <a:pt x="80" y="200"/>
                      </a:cubicBezTo>
                      <a:cubicBezTo>
                        <a:pt x="120" y="200"/>
                        <a:pt x="120" y="200"/>
                        <a:pt x="120" y="200"/>
                      </a:cubicBezTo>
                      <a:cubicBezTo>
                        <a:pt x="120" y="176"/>
                        <a:pt x="120" y="176"/>
                        <a:pt x="120" y="176"/>
                      </a:cubicBezTo>
                      <a:cubicBezTo>
                        <a:pt x="127" y="174"/>
                        <a:pt x="134" y="171"/>
                        <a:pt x="140" y="168"/>
                      </a:cubicBezTo>
                      <a:cubicBezTo>
                        <a:pt x="157" y="184"/>
                        <a:pt x="157" y="184"/>
                        <a:pt x="157" y="184"/>
                      </a:cubicBezTo>
                      <a:cubicBezTo>
                        <a:pt x="185" y="156"/>
                        <a:pt x="185" y="156"/>
                        <a:pt x="185" y="156"/>
                      </a:cubicBezTo>
                      <a:cubicBezTo>
                        <a:pt x="169" y="140"/>
                        <a:pt x="169" y="140"/>
                        <a:pt x="169" y="140"/>
                      </a:cubicBezTo>
                      <a:cubicBezTo>
                        <a:pt x="173" y="133"/>
                        <a:pt x="175" y="127"/>
                        <a:pt x="177" y="120"/>
                      </a:cubicBezTo>
                      <a:lnTo>
                        <a:pt x="200" y="120"/>
                      </a:lnTo>
                      <a:close/>
                      <a:moveTo>
                        <a:pt x="100" y="128"/>
                      </a:moveTo>
                      <a:cubicBezTo>
                        <a:pt x="85" y="128"/>
                        <a:pt x="72" y="115"/>
                        <a:pt x="72" y="100"/>
                      </a:cubicBezTo>
                      <a:cubicBezTo>
                        <a:pt x="72" y="84"/>
                        <a:pt x="85" y="72"/>
                        <a:pt x="100" y="72"/>
                      </a:cubicBezTo>
                      <a:cubicBezTo>
                        <a:pt x="116" y="72"/>
                        <a:pt x="128" y="84"/>
                        <a:pt x="128" y="100"/>
                      </a:cubicBezTo>
                      <a:cubicBezTo>
                        <a:pt x="128" y="115"/>
                        <a:pt x="116" y="128"/>
                        <a:pt x="100" y="128"/>
                      </a:cubicBezTo>
                      <a:close/>
                    </a:path>
                  </a:pathLst>
                </a:cu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latin typeface="造字工房悦圆演示版常规体" pitchFamily="2" charset="-122"/>
                    <a:ea typeface="造字工房悦圆演示版常规体" pitchFamily="2" charset="-122"/>
                  </a:endParaRPr>
                </a:p>
              </p:txBody>
            </p:sp>
          </p:grpSp>
        </p:grpSp>
        <p:sp>
          <p:nvSpPr>
            <p:cNvPr id="6" name="文本框 5"/>
            <p:cNvSpPr txBox="1"/>
            <p:nvPr/>
          </p:nvSpPr>
          <p:spPr>
            <a:xfrm>
              <a:off x="1245520" y="3134376"/>
              <a:ext cx="2771330" cy="2418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rgbClr val="E7E6E6">
                      <a:lumMod val="25000"/>
                    </a:srgbClr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答辩形式</a:t>
              </a:r>
              <a:endParaRPr lang="en-US" altLang="zh-CN" sz="2800" b="1" dirty="0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</a:pPr>
              <a:endParaRPr lang="en-US" altLang="zh-CN" sz="2800" b="1" dirty="0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按学科大类组织答辩小组，学生制作</a:t>
              </a: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622297" y="2005265"/>
            <a:ext cx="2925015" cy="3578993"/>
            <a:chOff x="4622297" y="2005265"/>
            <a:chExt cx="2925015" cy="3578993"/>
          </a:xfrm>
        </p:grpSpPr>
        <p:grpSp>
          <p:nvGrpSpPr>
            <p:cNvPr id="12" name="组合 11"/>
            <p:cNvGrpSpPr/>
            <p:nvPr/>
          </p:nvGrpSpPr>
          <p:grpSpPr>
            <a:xfrm>
              <a:off x="4622297" y="2005265"/>
              <a:ext cx="2925015" cy="3578993"/>
              <a:chOff x="1407833" y="1681707"/>
              <a:chExt cx="2925015" cy="3578993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1407833" y="2179876"/>
                <a:ext cx="2925015" cy="3080824"/>
              </a:xfrm>
              <a:prstGeom prst="round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造字工房悦圆演示版常规体" pitchFamily="2" charset="-122"/>
                  <a:ea typeface="造字工房悦圆演示版常规体" pitchFamily="2" charset="-122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2372171" y="1681707"/>
                <a:ext cx="996338" cy="99633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造字工房悦圆演示版常规体" pitchFamily="2" charset="-122"/>
                  <a:ea typeface="造字工房悦圆演示版常规体" pitchFamily="2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5785016" y="2187515"/>
              <a:ext cx="661487" cy="659974"/>
              <a:chOff x="3830638" y="2357438"/>
              <a:chExt cx="693737" cy="692150"/>
            </a:xfrm>
            <a:solidFill>
              <a:schemeClr val="bg1">
                <a:lumMod val="50000"/>
              </a:schemeClr>
            </a:solidFill>
          </p:grpSpPr>
          <p:sp>
            <p:nvSpPr>
              <p:cNvPr id="15" name="Freeform 61"/>
              <p:cNvSpPr>
                <a:spLocks/>
              </p:cNvSpPr>
              <p:nvPr/>
            </p:nvSpPr>
            <p:spPr bwMode="auto">
              <a:xfrm>
                <a:off x="4070350" y="2357438"/>
                <a:ext cx="454025" cy="450850"/>
              </a:xfrm>
              <a:custGeom>
                <a:avLst/>
                <a:gdLst>
                  <a:gd name="T0" fmla="*/ 116 w 121"/>
                  <a:gd name="T1" fmla="*/ 3 h 120"/>
                  <a:gd name="T2" fmla="*/ 107 w 121"/>
                  <a:gd name="T3" fmla="*/ 0 h 120"/>
                  <a:gd name="T4" fmla="*/ 99 w 121"/>
                  <a:gd name="T5" fmla="*/ 3 h 120"/>
                  <a:gd name="T6" fmla="*/ 70 w 121"/>
                  <a:gd name="T7" fmla="*/ 32 h 120"/>
                  <a:gd name="T8" fmla="*/ 66 w 121"/>
                  <a:gd name="T9" fmla="*/ 36 h 120"/>
                  <a:gd name="T10" fmla="*/ 62 w 121"/>
                  <a:gd name="T11" fmla="*/ 40 h 120"/>
                  <a:gd name="T12" fmla="*/ 39 w 121"/>
                  <a:gd name="T13" fmla="*/ 63 h 120"/>
                  <a:gd name="T14" fmla="*/ 0 w 121"/>
                  <a:gd name="T15" fmla="*/ 103 h 120"/>
                  <a:gd name="T16" fmla="*/ 0 w 121"/>
                  <a:gd name="T17" fmla="*/ 103 h 120"/>
                  <a:gd name="T18" fmla="*/ 0 w 121"/>
                  <a:gd name="T19" fmla="*/ 120 h 120"/>
                  <a:gd name="T20" fmla="*/ 16 w 121"/>
                  <a:gd name="T21" fmla="*/ 120 h 120"/>
                  <a:gd name="T22" fmla="*/ 16 w 121"/>
                  <a:gd name="T23" fmla="*/ 120 h 120"/>
                  <a:gd name="T24" fmla="*/ 36 w 121"/>
                  <a:gd name="T25" fmla="*/ 100 h 120"/>
                  <a:gd name="T26" fmla="*/ 80 w 121"/>
                  <a:gd name="T27" fmla="*/ 57 h 120"/>
                  <a:gd name="T28" fmla="*/ 80 w 121"/>
                  <a:gd name="T29" fmla="*/ 56 h 120"/>
                  <a:gd name="T30" fmla="*/ 80 w 121"/>
                  <a:gd name="T31" fmla="*/ 56 h 120"/>
                  <a:gd name="T32" fmla="*/ 82 w 121"/>
                  <a:gd name="T33" fmla="*/ 54 h 120"/>
                  <a:gd name="T34" fmla="*/ 82 w 121"/>
                  <a:gd name="T35" fmla="*/ 54 h 120"/>
                  <a:gd name="T36" fmla="*/ 116 w 121"/>
                  <a:gd name="T37" fmla="*/ 20 h 120"/>
                  <a:gd name="T38" fmla="*/ 116 w 121"/>
                  <a:gd name="T39" fmla="*/ 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1" h="120">
                    <a:moveTo>
                      <a:pt x="116" y="3"/>
                    </a:moveTo>
                    <a:cubicBezTo>
                      <a:pt x="113" y="1"/>
                      <a:pt x="110" y="0"/>
                      <a:pt x="107" y="0"/>
                    </a:cubicBezTo>
                    <a:cubicBezTo>
                      <a:pt x="104" y="0"/>
                      <a:pt x="101" y="1"/>
                      <a:pt x="99" y="3"/>
                    </a:cubicBezTo>
                    <a:cubicBezTo>
                      <a:pt x="70" y="32"/>
                      <a:pt x="70" y="32"/>
                      <a:pt x="70" y="32"/>
                    </a:cubicBezTo>
                    <a:cubicBezTo>
                      <a:pt x="66" y="36"/>
                      <a:pt x="66" y="36"/>
                      <a:pt x="66" y="36"/>
                    </a:cubicBezTo>
                    <a:cubicBezTo>
                      <a:pt x="62" y="40"/>
                      <a:pt x="62" y="40"/>
                      <a:pt x="62" y="40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16" y="120"/>
                      <a:pt x="16" y="120"/>
                      <a:pt x="16" y="120"/>
                    </a:cubicBezTo>
                    <a:cubicBezTo>
                      <a:pt x="16" y="120"/>
                      <a:pt x="16" y="120"/>
                      <a:pt x="16" y="120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80" y="57"/>
                      <a:pt x="80" y="57"/>
                      <a:pt x="80" y="57"/>
                    </a:cubicBezTo>
                    <a:cubicBezTo>
                      <a:pt x="80" y="56"/>
                      <a:pt x="80" y="56"/>
                      <a:pt x="80" y="56"/>
                    </a:cubicBezTo>
                    <a:cubicBezTo>
                      <a:pt x="80" y="56"/>
                      <a:pt x="80" y="56"/>
                      <a:pt x="80" y="56"/>
                    </a:cubicBezTo>
                    <a:cubicBezTo>
                      <a:pt x="82" y="54"/>
                      <a:pt x="82" y="54"/>
                      <a:pt x="82" y="54"/>
                    </a:cubicBezTo>
                    <a:cubicBezTo>
                      <a:pt x="82" y="54"/>
                      <a:pt x="82" y="54"/>
                      <a:pt x="82" y="54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21" y="16"/>
                      <a:pt x="121" y="8"/>
                      <a:pt x="116" y="3"/>
                    </a:cubicBezTo>
                    <a:close/>
                  </a:path>
                </a:pathLst>
              </a:custGeom>
              <a:solidFill>
                <a:srgbClr val="0096C2"/>
              </a:solidFill>
              <a:ln w="9525">
                <a:solidFill>
                  <a:srgbClr val="0096C2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造字工房悦圆演示版常规体" pitchFamily="2" charset="-122"/>
                  <a:ea typeface="造字工房悦圆演示版常规体" pitchFamily="2" charset="-122"/>
                </a:endParaRPr>
              </a:p>
            </p:txBody>
          </p:sp>
          <p:sp>
            <p:nvSpPr>
              <p:cNvPr id="16" name="Freeform 62"/>
              <p:cNvSpPr>
                <a:spLocks/>
              </p:cNvSpPr>
              <p:nvPr/>
            </p:nvSpPr>
            <p:spPr bwMode="auto">
              <a:xfrm>
                <a:off x="3830638" y="2478088"/>
                <a:ext cx="569913" cy="571500"/>
              </a:xfrm>
              <a:custGeom>
                <a:avLst/>
                <a:gdLst>
                  <a:gd name="T0" fmla="*/ 352 w 359"/>
                  <a:gd name="T1" fmla="*/ 71 h 360"/>
                  <a:gd name="T2" fmla="*/ 248 w 359"/>
                  <a:gd name="T3" fmla="*/ 175 h 360"/>
                  <a:gd name="T4" fmla="*/ 203 w 359"/>
                  <a:gd name="T5" fmla="*/ 223 h 360"/>
                  <a:gd name="T6" fmla="*/ 196 w 359"/>
                  <a:gd name="T7" fmla="*/ 227 h 360"/>
                  <a:gd name="T8" fmla="*/ 189 w 359"/>
                  <a:gd name="T9" fmla="*/ 227 h 360"/>
                  <a:gd name="T10" fmla="*/ 151 w 359"/>
                  <a:gd name="T11" fmla="*/ 227 h 360"/>
                  <a:gd name="T12" fmla="*/ 132 w 359"/>
                  <a:gd name="T13" fmla="*/ 227 h 360"/>
                  <a:gd name="T14" fmla="*/ 132 w 359"/>
                  <a:gd name="T15" fmla="*/ 208 h 360"/>
                  <a:gd name="T16" fmla="*/ 132 w 359"/>
                  <a:gd name="T17" fmla="*/ 168 h 360"/>
                  <a:gd name="T18" fmla="*/ 132 w 359"/>
                  <a:gd name="T19" fmla="*/ 159 h 360"/>
                  <a:gd name="T20" fmla="*/ 137 w 359"/>
                  <a:gd name="T21" fmla="*/ 154 h 360"/>
                  <a:gd name="T22" fmla="*/ 231 w 359"/>
                  <a:gd name="T23" fmla="*/ 59 h 360"/>
                  <a:gd name="T24" fmla="*/ 286 w 359"/>
                  <a:gd name="T25" fmla="*/ 5 h 360"/>
                  <a:gd name="T26" fmla="*/ 291 w 359"/>
                  <a:gd name="T27" fmla="*/ 0 h 360"/>
                  <a:gd name="T28" fmla="*/ 0 w 359"/>
                  <a:gd name="T29" fmla="*/ 0 h 360"/>
                  <a:gd name="T30" fmla="*/ 0 w 359"/>
                  <a:gd name="T31" fmla="*/ 360 h 360"/>
                  <a:gd name="T32" fmla="*/ 359 w 359"/>
                  <a:gd name="T33" fmla="*/ 360 h 360"/>
                  <a:gd name="T34" fmla="*/ 359 w 359"/>
                  <a:gd name="T35" fmla="*/ 66 h 360"/>
                  <a:gd name="T36" fmla="*/ 354 w 359"/>
                  <a:gd name="T37" fmla="*/ 71 h 360"/>
                  <a:gd name="T38" fmla="*/ 352 w 359"/>
                  <a:gd name="T39" fmla="*/ 71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9" h="360">
                    <a:moveTo>
                      <a:pt x="352" y="71"/>
                    </a:moveTo>
                    <a:lnTo>
                      <a:pt x="248" y="175"/>
                    </a:lnTo>
                    <a:lnTo>
                      <a:pt x="203" y="223"/>
                    </a:lnTo>
                    <a:lnTo>
                      <a:pt x="196" y="227"/>
                    </a:lnTo>
                    <a:lnTo>
                      <a:pt x="189" y="227"/>
                    </a:lnTo>
                    <a:lnTo>
                      <a:pt x="151" y="227"/>
                    </a:lnTo>
                    <a:lnTo>
                      <a:pt x="132" y="227"/>
                    </a:lnTo>
                    <a:lnTo>
                      <a:pt x="132" y="208"/>
                    </a:lnTo>
                    <a:lnTo>
                      <a:pt x="132" y="168"/>
                    </a:lnTo>
                    <a:lnTo>
                      <a:pt x="132" y="159"/>
                    </a:lnTo>
                    <a:lnTo>
                      <a:pt x="137" y="154"/>
                    </a:lnTo>
                    <a:lnTo>
                      <a:pt x="231" y="59"/>
                    </a:lnTo>
                    <a:lnTo>
                      <a:pt x="286" y="5"/>
                    </a:lnTo>
                    <a:lnTo>
                      <a:pt x="291" y="0"/>
                    </a:lnTo>
                    <a:lnTo>
                      <a:pt x="0" y="0"/>
                    </a:lnTo>
                    <a:lnTo>
                      <a:pt x="0" y="360"/>
                    </a:lnTo>
                    <a:lnTo>
                      <a:pt x="359" y="360"/>
                    </a:lnTo>
                    <a:lnTo>
                      <a:pt x="359" y="66"/>
                    </a:lnTo>
                    <a:lnTo>
                      <a:pt x="354" y="71"/>
                    </a:lnTo>
                    <a:lnTo>
                      <a:pt x="352" y="71"/>
                    </a:lnTo>
                    <a:close/>
                  </a:path>
                </a:pathLst>
              </a:custGeom>
              <a:solidFill>
                <a:srgbClr val="0096C2"/>
              </a:solidFill>
              <a:ln w="9525">
                <a:solidFill>
                  <a:srgbClr val="0096C2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造字工房悦圆演示版常规体" pitchFamily="2" charset="-122"/>
                  <a:ea typeface="造字工房悦圆演示版常规体" pitchFamily="2" charset="-122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4671060" y="3134376"/>
              <a:ext cx="2771330" cy="1975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rgbClr val="E7E6E6">
                      <a:lumMod val="25000"/>
                    </a:srgbClr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答辩时长</a:t>
              </a:r>
              <a:endParaRPr lang="en-US" altLang="zh-CN" sz="2800" b="1" dirty="0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</a:pPr>
              <a:endParaRPr lang="en-US" altLang="zh-CN" sz="2800" b="1" dirty="0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学生讲</a:t>
              </a: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r>
                <a:rPr lang="zh-CN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分钟，答辩小组提问</a:t>
              </a: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075915" y="2005265"/>
            <a:ext cx="2925015" cy="3578993"/>
            <a:chOff x="8075915" y="2005265"/>
            <a:chExt cx="2925015" cy="3578993"/>
          </a:xfrm>
        </p:grpSpPr>
        <p:grpSp>
          <p:nvGrpSpPr>
            <p:cNvPr id="20" name="组合 19"/>
            <p:cNvGrpSpPr/>
            <p:nvPr/>
          </p:nvGrpSpPr>
          <p:grpSpPr>
            <a:xfrm>
              <a:off x="8075915" y="2005265"/>
              <a:ext cx="2925015" cy="3578993"/>
              <a:chOff x="1407833" y="1681707"/>
              <a:chExt cx="2925015" cy="3578993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1407833" y="2179876"/>
                <a:ext cx="2925015" cy="3080824"/>
              </a:xfrm>
              <a:prstGeom prst="round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造字工房悦圆演示版常规体" pitchFamily="2" charset="-122"/>
                  <a:ea typeface="造字工房悦圆演示版常规体" pitchFamily="2" charset="-122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2372171" y="1681707"/>
                <a:ext cx="996338" cy="99633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造字工房悦圆演示版常规体" pitchFamily="2" charset="-122"/>
                  <a:ea typeface="造字工房悦圆演示版常规体" pitchFamily="2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9167959" y="2112517"/>
              <a:ext cx="738275" cy="734972"/>
              <a:chOff x="7797800" y="2395538"/>
              <a:chExt cx="709613" cy="706438"/>
            </a:xfrm>
            <a:solidFill>
              <a:schemeClr val="bg1">
                <a:lumMod val="50000"/>
              </a:schemeClr>
            </a:solidFill>
          </p:grpSpPr>
          <p:sp>
            <p:nvSpPr>
              <p:cNvPr id="23" name="Freeform 39"/>
              <p:cNvSpPr>
                <a:spLocks noEditPoints="1"/>
              </p:cNvSpPr>
              <p:nvPr/>
            </p:nvSpPr>
            <p:spPr bwMode="auto">
              <a:xfrm>
                <a:off x="7797800" y="2395538"/>
                <a:ext cx="709613" cy="706438"/>
              </a:xfrm>
              <a:custGeom>
                <a:avLst/>
                <a:gdLst>
                  <a:gd name="T0" fmla="*/ 134 w 189"/>
                  <a:gd name="T1" fmla="*/ 124 h 188"/>
                  <a:gd name="T2" fmla="*/ 152 w 189"/>
                  <a:gd name="T3" fmla="*/ 76 h 188"/>
                  <a:gd name="T4" fmla="*/ 76 w 189"/>
                  <a:gd name="T5" fmla="*/ 0 h 188"/>
                  <a:gd name="T6" fmla="*/ 0 w 189"/>
                  <a:gd name="T7" fmla="*/ 76 h 188"/>
                  <a:gd name="T8" fmla="*/ 76 w 189"/>
                  <a:gd name="T9" fmla="*/ 152 h 188"/>
                  <a:gd name="T10" fmla="*/ 125 w 189"/>
                  <a:gd name="T11" fmla="*/ 134 h 188"/>
                  <a:gd name="T12" fmla="*/ 179 w 189"/>
                  <a:gd name="T13" fmla="*/ 188 h 188"/>
                  <a:gd name="T14" fmla="*/ 189 w 189"/>
                  <a:gd name="T15" fmla="*/ 179 h 188"/>
                  <a:gd name="T16" fmla="*/ 134 w 189"/>
                  <a:gd name="T17" fmla="*/ 124 h 188"/>
                  <a:gd name="T18" fmla="*/ 76 w 189"/>
                  <a:gd name="T19" fmla="*/ 144 h 188"/>
                  <a:gd name="T20" fmla="*/ 8 w 189"/>
                  <a:gd name="T21" fmla="*/ 76 h 188"/>
                  <a:gd name="T22" fmla="*/ 76 w 189"/>
                  <a:gd name="T23" fmla="*/ 8 h 188"/>
                  <a:gd name="T24" fmla="*/ 144 w 189"/>
                  <a:gd name="T25" fmla="*/ 76 h 188"/>
                  <a:gd name="T26" fmla="*/ 76 w 189"/>
                  <a:gd name="T27" fmla="*/ 14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9" h="188">
                    <a:moveTo>
                      <a:pt x="134" y="124"/>
                    </a:moveTo>
                    <a:cubicBezTo>
                      <a:pt x="145" y="111"/>
                      <a:pt x="152" y="94"/>
                      <a:pt x="152" y="76"/>
                    </a:cubicBezTo>
                    <a:cubicBezTo>
                      <a:pt x="152" y="34"/>
                      <a:pt x="118" y="0"/>
                      <a:pt x="76" y="0"/>
                    </a:cubicBezTo>
                    <a:cubicBezTo>
                      <a:pt x="34" y="0"/>
                      <a:pt x="0" y="34"/>
                      <a:pt x="0" y="76"/>
                    </a:cubicBezTo>
                    <a:cubicBezTo>
                      <a:pt x="0" y="118"/>
                      <a:pt x="34" y="152"/>
                      <a:pt x="76" y="152"/>
                    </a:cubicBezTo>
                    <a:cubicBezTo>
                      <a:pt x="94" y="152"/>
                      <a:pt x="111" y="145"/>
                      <a:pt x="125" y="134"/>
                    </a:cubicBezTo>
                    <a:cubicBezTo>
                      <a:pt x="179" y="188"/>
                      <a:pt x="179" y="188"/>
                      <a:pt x="179" y="188"/>
                    </a:cubicBezTo>
                    <a:cubicBezTo>
                      <a:pt x="189" y="179"/>
                      <a:pt x="189" y="179"/>
                      <a:pt x="189" y="179"/>
                    </a:cubicBezTo>
                    <a:lnTo>
                      <a:pt x="134" y="124"/>
                    </a:lnTo>
                    <a:close/>
                    <a:moveTo>
                      <a:pt x="76" y="144"/>
                    </a:moveTo>
                    <a:cubicBezTo>
                      <a:pt x="38" y="144"/>
                      <a:pt x="8" y="113"/>
                      <a:pt x="8" y="76"/>
                    </a:cubicBezTo>
                    <a:cubicBezTo>
                      <a:pt x="8" y="38"/>
                      <a:pt x="38" y="8"/>
                      <a:pt x="76" y="8"/>
                    </a:cubicBezTo>
                    <a:cubicBezTo>
                      <a:pt x="113" y="8"/>
                      <a:pt x="144" y="38"/>
                      <a:pt x="144" y="76"/>
                    </a:cubicBezTo>
                    <a:cubicBezTo>
                      <a:pt x="144" y="113"/>
                      <a:pt x="113" y="144"/>
                      <a:pt x="76" y="144"/>
                    </a:cubicBezTo>
                    <a:close/>
                  </a:path>
                </a:pathLst>
              </a:custGeom>
              <a:solidFill>
                <a:srgbClr val="FF88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造字工房悦圆演示版常规体" pitchFamily="2" charset="-122"/>
                  <a:ea typeface="造字工房悦圆演示版常规体" pitchFamily="2" charset="-122"/>
                </a:endParaRPr>
              </a:p>
            </p:txBody>
          </p:sp>
          <p:sp>
            <p:nvSpPr>
              <p:cNvPr id="24" name="Oval 40"/>
              <p:cNvSpPr>
                <a:spLocks noChangeArrowheads="1"/>
              </p:cNvSpPr>
              <p:nvPr/>
            </p:nvSpPr>
            <p:spPr bwMode="auto">
              <a:xfrm>
                <a:off x="7858125" y="2455863"/>
                <a:ext cx="450850" cy="450850"/>
              </a:xfrm>
              <a:prstGeom prst="ellipse">
                <a:avLst/>
              </a:prstGeom>
              <a:solidFill>
                <a:srgbClr val="FF88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造字工房悦圆演示版常规体" pitchFamily="2" charset="-122"/>
                  <a:ea typeface="造字工房悦圆演示版常规体" pitchFamily="2" charset="-122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8151431" y="3134376"/>
              <a:ext cx="2771330" cy="1532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rgbClr val="E7E6E6">
                      <a:lumMod val="25000"/>
                    </a:srgbClr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答辩语言</a:t>
              </a:r>
              <a:endParaRPr lang="en-US" altLang="zh-CN" sz="2800" b="1" dirty="0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</a:pPr>
              <a:endParaRPr lang="en-US" altLang="zh-CN" sz="2800" b="1" dirty="0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中文、英文均可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1AE6A741-2A49-4157-B44C-67AB0150B2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001" y="89953"/>
            <a:ext cx="2037866" cy="71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4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67434" y="2811536"/>
            <a:ext cx="6257131" cy="1141851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zh-CN" sz="88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圆演示版常规体" pitchFamily="2" charset="-122"/>
                <a:ea typeface="造字工房悦圆演示版常规体" pitchFamily="2" charset="-122"/>
                <a:cs typeface="iLiHei" panose="020B0503030403020204" pitchFamily="34" charset="-122"/>
              </a:rPr>
              <a:t>Thank You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758902" y="3584799"/>
            <a:ext cx="4674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LiHei" panose="020B0503030403020204" pitchFamily="34" charset="-122"/>
              </a:rPr>
              <a:t>毕业从未如此简单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iLiHei" panose="020B0503030403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845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2826" y="165659"/>
            <a:ext cx="4565424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毕业设计工作重点提示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534657" y="1239839"/>
            <a:ext cx="4137285" cy="1767378"/>
            <a:chOff x="1738859" y="1507228"/>
            <a:chExt cx="4137285" cy="2060379"/>
          </a:xfrm>
        </p:grpSpPr>
        <p:grpSp>
          <p:nvGrpSpPr>
            <p:cNvPr id="5" name="组合 4"/>
            <p:cNvGrpSpPr/>
            <p:nvPr/>
          </p:nvGrpSpPr>
          <p:grpSpPr>
            <a:xfrm>
              <a:off x="1738859" y="1507228"/>
              <a:ext cx="4137285" cy="2060379"/>
              <a:chOff x="1738859" y="1507228"/>
              <a:chExt cx="4137285" cy="2060379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738859" y="1768839"/>
                <a:ext cx="4137285" cy="1798768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造字工房悦圆演示版常规体" pitchFamily="2" charset="-122"/>
                  <a:ea typeface="造字工房悦圆演示版常规体" pitchFamily="2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200400" y="1507228"/>
                <a:ext cx="1214202" cy="53820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附件</a:t>
                </a:r>
                <a:r>
                  <a:rPr lang="en-US" altLang="zh-CN" sz="2400" b="1" dirty="0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造字工房悦圆演示版常规体" pitchFamily="2" charset="-122"/>
                    <a:ea typeface="造字工房悦圆演示版常规体" pitchFamily="2" charset="-122"/>
                  </a:rPr>
                  <a:t>1</a:t>
                </a:r>
                <a:endParaRPr lang="zh-CN" altLang="en-US" sz="24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造字工房悦圆演示版常规体" pitchFamily="2" charset="-122"/>
                  <a:ea typeface="造字工房悦圆演示版常规体" pitchFamily="2" charset="-122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788170" y="2094539"/>
              <a:ext cx="2038663" cy="538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诚信毕设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780080" y="2553667"/>
              <a:ext cx="4096063" cy="849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遵循学术道德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严守学术规范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567227" y="1239839"/>
            <a:ext cx="4137285" cy="1767378"/>
            <a:chOff x="1738859" y="1507228"/>
            <a:chExt cx="4137285" cy="2060379"/>
          </a:xfrm>
        </p:grpSpPr>
        <p:grpSp>
          <p:nvGrpSpPr>
            <p:cNvPr id="29" name="组合 28"/>
            <p:cNvGrpSpPr/>
            <p:nvPr/>
          </p:nvGrpSpPr>
          <p:grpSpPr>
            <a:xfrm>
              <a:off x="1738859" y="1507228"/>
              <a:ext cx="4137285" cy="2060379"/>
              <a:chOff x="1738859" y="1507228"/>
              <a:chExt cx="4137285" cy="2060379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1738859" y="1768839"/>
                <a:ext cx="4137285" cy="1798768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造字工房悦圆演示版常规体" pitchFamily="2" charset="-122"/>
                  <a:ea typeface="造字工房悦圆演示版常规体" pitchFamily="2" charset="-122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3038479" y="1507228"/>
                <a:ext cx="1579264" cy="53820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400" b="1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造字工房悦圆演示版常规体" pitchFamily="2" charset="-122"/>
                    <a:ea typeface="造字工房悦圆演示版常规体" pitchFamily="2" charset="-122"/>
                  </a:defRPr>
                </a:lvl1pPr>
              </a:lstStyle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附件</a:t>
                </a:r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2788170" y="2094539"/>
              <a:ext cx="2038663" cy="538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格式规范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780080" y="2553667"/>
              <a:ext cx="4096063" cy="767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悦圆演示版常规体" pitchFamily="2" charset="-122"/>
                  <a:ea typeface="造字工房悦圆演示版常规体" pitchFamily="2" charset="-122"/>
                </a:defRPr>
              </a:lvl1pPr>
            </a:lstStyle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英文撰写</a:t>
              </a:r>
              <a:r>
                <a:rPr lang="en-US" altLang="zh-CN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10000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词以上（正文）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中英文摘要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400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字左右（英文在前）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534657" y="3429630"/>
            <a:ext cx="4137285" cy="1767378"/>
            <a:chOff x="1738859" y="1507228"/>
            <a:chExt cx="4137285" cy="2060379"/>
          </a:xfrm>
        </p:grpSpPr>
        <p:grpSp>
          <p:nvGrpSpPr>
            <p:cNvPr id="43" name="组合 42"/>
            <p:cNvGrpSpPr/>
            <p:nvPr/>
          </p:nvGrpSpPr>
          <p:grpSpPr>
            <a:xfrm>
              <a:off x="1738859" y="1507228"/>
              <a:ext cx="4137285" cy="2060379"/>
              <a:chOff x="1738859" y="1507228"/>
              <a:chExt cx="4137285" cy="2060379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1738859" y="1768839"/>
                <a:ext cx="4137285" cy="1798768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造字工房悦圆演示版常规体" pitchFamily="2" charset="-122"/>
                  <a:ea typeface="造字工房悦圆演示版常规体" pitchFamily="2" charset="-122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3200400" y="1507228"/>
                <a:ext cx="1214202" cy="538201"/>
              </a:xfrm>
              <a:prstGeom prst="rect">
                <a:avLst/>
              </a:prstGeom>
              <a:solidFill>
                <a:srgbClr val="61CE93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400" b="1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造字工房悦圆演示版常规体" pitchFamily="2" charset="-122"/>
                    <a:ea typeface="造字工房悦圆演示版常规体" pitchFamily="2" charset="-122"/>
                  </a:defRPr>
                </a:lvl1pPr>
              </a:lstStyle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附件</a:t>
                </a:r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</p:grpSp>
        <p:sp>
          <p:nvSpPr>
            <p:cNvPr id="44" name="文本框 43"/>
            <p:cNvSpPr txBox="1"/>
            <p:nvPr/>
          </p:nvSpPr>
          <p:spPr>
            <a:xfrm>
              <a:off x="2788170" y="2094540"/>
              <a:ext cx="2038663" cy="538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参考文献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780080" y="2553669"/>
              <a:ext cx="4096063" cy="767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悦圆演示版常规体" pitchFamily="2" charset="-122"/>
                  <a:ea typeface="造字工房悦圆演示版常规体" pitchFamily="2" charset="-122"/>
                </a:defRPr>
              </a:lvl1pPr>
            </a:lstStyle>
            <a:p>
              <a:r>
                <a:rPr lang="en-US" altLang="zh-CN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篇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以上，其中至少必须有</a:t>
              </a: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外文文献</a:t>
              </a:r>
              <a:r>
                <a:rPr lang="en-US" altLang="zh-CN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篇</a:t>
              </a:r>
              <a:endPara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引用网上参考资料不得超过参考文献的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1/4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567227" y="3429630"/>
            <a:ext cx="4137285" cy="1767378"/>
            <a:chOff x="1738859" y="1507228"/>
            <a:chExt cx="4137285" cy="2060379"/>
          </a:xfrm>
        </p:grpSpPr>
        <p:grpSp>
          <p:nvGrpSpPr>
            <p:cNvPr id="38" name="组合 37"/>
            <p:cNvGrpSpPr/>
            <p:nvPr/>
          </p:nvGrpSpPr>
          <p:grpSpPr>
            <a:xfrm>
              <a:off x="1738859" y="1507228"/>
              <a:ext cx="4137285" cy="2060379"/>
              <a:chOff x="1738859" y="1507228"/>
              <a:chExt cx="4137285" cy="2060379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1738859" y="1768839"/>
                <a:ext cx="4137285" cy="1798768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造字工房悦圆演示版常规体" pitchFamily="2" charset="-122"/>
                  <a:ea typeface="造字工房悦圆演示版常规体" pitchFamily="2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3200400" y="1507228"/>
                <a:ext cx="1214202" cy="538201"/>
              </a:xfrm>
              <a:prstGeom prst="rect">
                <a:avLst/>
              </a:prstGeom>
              <a:solidFill>
                <a:srgbClr val="FF8805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400" b="1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造字工房悦圆演示版常规体" pitchFamily="2" charset="-122"/>
                    <a:ea typeface="造字工房悦圆演示版常规体" pitchFamily="2" charset="-122"/>
                  </a:defRPr>
                </a:lvl1pPr>
              </a:lstStyle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附件</a:t>
                </a:r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2788170" y="2094540"/>
              <a:ext cx="2038663" cy="538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教师指导手册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780080" y="2553667"/>
              <a:ext cx="4096063" cy="767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悦圆演示版常规体" pitchFamily="2" charset="-122"/>
                  <a:ea typeface="造字工房悦圆演示版常规体" pitchFamily="2" charset="-122"/>
                </a:defRPr>
              </a:lvl1pPr>
            </a:lstStyle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随毕设进度，从本学期开始，以</a:t>
              </a: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为单位，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每周导师检查后，学生签字、导师签字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FEA83349-FF37-45E0-9172-42E38F9B4F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001" y="89953"/>
            <a:ext cx="2037866" cy="71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3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2826" y="165659"/>
            <a:ext cx="4565424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毕业设计工作重点提示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FEA83349-FF37-45E0-9172-42E38F9B4F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001" y="89953"/>
            <a:ext cx="2037866" cy="713253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CD0FFF2-BEC0-4E9A-AD64-4B0237E84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66682"/>
              </p:ext>
            </p:extLst>
          </p:nvPr>
        </p:nvGraphicFramePr>
        <p:xfrm>
          <a:off x="1498437" y="798846"/>
          <a:ext cx="9108604" cy="5196771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2259452">
                  <a:extLst>
                    <a:ext uri="{9D8B030D-6E8A-4147-A177-3AD203B41FA5}">
                      <a16:colId xmlns:a16="http://schemas.microsoft.com/office/drawing/2014/main" val="2100678379"/>
                    </a:ext>
                  </a:extLst>
                </a:gridCol>
                <a:gridCol w="6849152">
                  <a:extLst>
                    <a:ext uri="{9D8B030D-6E8A-4147-A177-3AD203B41FA5}">
                      <a16:colId xmlns:a16="http://schemas.microsoft.com/office/drawing/2014/main" val="631958115"/>
                    </a:ext>
                  </a:extLst>
                </a:gridCol>
              </a:tblGrid>
              <a:tr h="325017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完成时间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6485" marR="46485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工作内容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6485" marR="46485" marT="0" marB="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891703"/>
                  </a:ext>
                </a:extLst>
              </a:tr>
              <a:tr h="325017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第</a:t>
                      </a:r>
                      <a:r>
                        <a:rPr lang="en-US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周</a:t>
                      </a:r>
                    </a:p>
                  </a:txBody>
                  <a:tcPr marL="46485" marR="46485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开题报告（</a:t>
                      </a:r>
                      <a:r>
                        <a:rPr lang="en-US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Proposal Form</a:t>
                      </a:r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）：已完成，需确认课题来源与类型并完成“北京工业大学学生开题报告表”填写；</a:t>
                      </a:r>
                    </a:p>
                  </a:txBody>
                  <a:tcPr marL="46485" marR="46485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137903"/>
                  </a:ext>
                </a:extLst>
              </a:tr>
              <a:tr h="320431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第一周</a:t>
                      </a:r>
                    </a:p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r>
                        <a:rPr lang="en-US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</a:t>
                      </a:r>
                      <a:r>
                        <a:rPr lang="zh-CN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日）</a:t>
                      </a:r>
                      <a:endParaRPr lang="zh-CN" sz="1100" b="1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6485" marR="46485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组织毕设动员会，导师每周至少一次填写</a:t>
                      </a:r>
                      <a:r>
                        <a:rPr lang="zh-CN" sz="1100" u="sng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教师指导记录手册</a:t>
                      </a: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，检查并督促学生的毕业设计进程，发现问题及时指正</a:t>
                      </a:r>
                      <a:endParaRPr lang="zh-CN" sz="11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6485" marR="46485" marT="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39536"/>
                  </a:ext>
                </a:extLst>
              </a:tr>
              <a:tr h="416917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第二周</a:t>
                      </a:r>
                    </a:p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r>
                        <a:rPr lang="en-US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</a:t>
                      </a:r>
                      <a:r>
                        <a:rPr lang="zh-CN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日）</a:t>
                      </a:r>
                      <a:endParaRPr lang="zh-CN" sz="11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6485" marR="46485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已经完成开题，但确因特殊情况无法完成原定任务的，需调整选题或毕业设计（论文）内容，合理规划进度安排，向学院提交</a:t>
                      </a:r>
                      <a:r>
                        <a:rPr lang="zh-CN" sz="1100" u="sng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“北京工业大学毕业设计更改题目申请表”</a:t>
                      </a:r>
                      <a:r>
                        <a:rPr lang="zh-CN" sz="11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审核通过后方可实施。</a:t>
                      </a:r>
                      <a:endParaRPr lang="zh-CN" sz="11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6485" marR="46485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754795"/>
                  </a:ext>
                </a:extLst>
              </a:tr>
              <a:tr h="529298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第七周</a:t>
                      </a:r>
                      <a:r>
                        <a:rPr lang="en-US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第八周</a:t>
                      </a:r>
                    </a:p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r>
                        <a:rPr lang="en-US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</a:t>
                      </a:r>
                      <a:r>
                        <a:rPr lang="zh-CN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  <a:r>
                        <a:rPr lang="zh-CN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日）</a:t>
                      </a:r>
                      <a:endParaRPr lang="zh-CN" sz="1100" b="1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6485" marR="46485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学生填写</a:t>
                      </a:r>
                      <a:r>
                        <a:rPr lang="zh-CN" sz="1100" u="sng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“北京工业大学毕业设计（论文）学生自查表”</a:t>
                      </a: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，指导教师审核；配合学校督导组专家进行中期检查。</a:t>
                      </a:r>
                      <a:endParaRPr lang="zh-CN" sz="11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6485" marR="46485" marT="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673196"/>
                  </a:ext>
                </a:extLst>
              </a:tr>
              <a:tr h="529298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第十一周</a:t>
                      </a:r>
                      <a:r>
                        <a:rPr lang="en-US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第十二周</a:t>
                      </a:r>
                    </a:p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r>
                        <a:rPr lang="en-US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</a:t>
                      </a:r>
                      <a:r>
                        <a:rPr lang="zh-CN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r>
                        <a:rPr lang="zh-CN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日）</a:t>
                      </a:r>
                      <a:endParaRPr lang="zh-CN" sz="11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6485" marR="46485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学生填写</a:t>
                      </a:r>
                      <a:r>
                        <a:rPr lang="zh-CN" sz="1100" u="sng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“申请答辩表”</a:t>
                      </a:r>
                      <a:r>
                        <a:rPr lang="zh-CN" sz="11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，提交论文初稿。</a:t>
                      </a:r>
                    </a:p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  <a:tabLst>
                          <a:tab pos="160020" algn="l"/>
                        </a:tabLst>
                      </a:pPr>
                      <a:r>
                        <a:rPr lang="zh-CN" sz="11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指导教师审核学生的申请答辩表，填写下半部分</a:t>
                      </a:r>
                      <a:r>
                        <a:rPr lang="zh-CN" sz="1100" u="sng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“指导教师毕业设计（论文）评审表”</a:t>
                      </a:r>
                      <a:r>
                        <a:rPr lang="zh-CN" sz="11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 </a:t>
                      </a:r>
                      <a:endParaRPr lang="zh-CN" sz="11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6485" marR="46485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071078"/>
                  </a:ext>
                </a:extLst>
              </a:tr>
              <a:tr h="529298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第十三周</a:t>
                      </a:r>
                    </a:p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r>
                        <a:rPr lang="zh-CN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r>
                        <a:rPr lang="en-US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</a:t>
                      </a:r>
                      <a:r>
                        <a:rPr lang="zh-CN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日）</a:t>
                      </a:r>
                      <a:endParaRPr lang="zh-CN" sz="1100" b="1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6485" marR="46485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学院进行答辩分组，每答辩小组至少</a:t>
                      </a:r>
                      <a:r>
                        <a:rPr lang="en-US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人，确定并发布提交答辩分组情况表。</a:t>
                      </a:r>
                      <a:endParaRPr lang="zh-CN" sz="11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6485" marR="46485" marT="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25945"/>
                  </a:ext>
                </a:extLst>
              </a:tr>
              <a:tr h="529298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第十四周</a:t>
                      </a:r>
                    </a:p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  <a:r>
                        <a:rPr lang="zh-CN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r>
                        <a:rPr lang="en-US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</a:t>
                      </a:r>
                      <a:r>
                        <a:rPr lang="zh-CN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  <a:r>
                        <a:rPr lang="zh-CN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日）</a:t>
                      </a:r>
                      <a:endParaRPr lang="zh-CN" sz="11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6485" marR="46485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学生提交毕业设计（论文）的全部成果，包括毕业论文、毕业设计（论文）教师指导手册、开题报告、学生自查表以及学生申请答辩表、查重报告等，经指导教师审核、确认后上交答辩组。</a:t>
                      </a:r>
                      <a:endParaRPr lang="zh-CN" sz="11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6485" marR="46485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644117"/>
                  </a:ext>
                </a:extLst>
              </a:tr>
              <a:tr h="529298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第十五周</a:t>
                      </a:r>
                    </a:p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r>
                        <a:rPr lang="en-US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</a:t>
                      </a:r>
                      <a:r>
                        <a:rPr lang="zh-CN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日）</a:t>
                      </a:r>
                      <a:endParaRPr lang="zh-CN" sz="1100" b="1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6485" marR="46485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各指导教师审阅论文，指定评阅人并完成</a:t>
                      </a:r>
                      <a:r>
                        <a:rPr lang="zh-CN" sz="1100" u="sng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“北京工业大学毕业论文评审表（评阅人用）”</a:t>
                      </a: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，由评阅人出具评审意见及成绩。</a:t>
                      </a:r>
                    </a:p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毕业生</a:t>
                      </a:r>
                      <a:r>
                        <a:rPr lang="en-US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日以前完成</a:t>
                      </a:r>
                      <a:r>
                        <a:rPr lang="en-US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Poster</a:t>
                      </a: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提交。</a:t>
                      </a:r>
                      <a:endParaRPr lang="zh-CN" sz="11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6485" marR="46485" marT="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967055"/>
                  </a:ext>
                </a:extLst>
              </a:tr>
              <a:tr h="558131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第十六周</a:t>
                      </a:r>
                    </a:p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r>
                        <a:rPr lang="en-US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</a:t>
                      </a:r>
                      <a:r>
                        <a:rPr lang="zh-CN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r>
                        <a:rPr lang="zh-CN" sz="11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日）</a:t>
                      </a:r>
                      <a:endParaRPr lang="zh-CN" sz="11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6485" marR="46485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毕业设计答辩周，预计</a:t>
                      </a:r>
                      <a:r>
                        <a:rPr lang="en-US" sz="11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sz="11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sz="11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sz="11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日，指导教师按时参加各答辩评审；答辩委员填写答辩现场评审记录；</a:t>
                      </a:r>
                    </a:p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答辩小组填写</a:t>
                      </a:r>
                      <a:r>
                        <a:rPr lang="zh-CN" sz="1100" u="sng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“北京工业大学毕业设计（论文）答辩评审表”</a:t>
                      </a:r>
                      <a:r>
                        <a:rPr lang="zh-CN" sz="11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endParaRPr lang="en-US" altLang="zh-CN" sz="11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以学院为单位提交推荐优秀论文名单和特优论文名单。</a:t>
                      </a:r>
                      <a:endParaRPr lang="zh-CN" sz="11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6485" marR="46485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322078"/>
                  </a:ext>
                </a:extLst>
              </a:tr>
              <a:tr h="558131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第十七周</a:t>
                      </a:r>
                    </a:p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lang="zh-CN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r>
                        <a:rPr lang="en-US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</a:t>
                      </a:r>
                      <a:r>
                        <a:rPr lang="zh-CN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r>
                        <a:rPr lang="zh-CN" sz="11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日）</a:t>
                      </a:r>
                      <a:endParaRPr lang="zh-CN" sz="1100" b="1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6485" marR="46485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各答辩小组提交本组学生的所有毕业设计材料至指定地点。（包括“毕业设计（论文）答辩记录表”以及本组学生的毕业设计（论文）资料袋，内含毕业论文、译文、教师指导手册各一份以及所有相关的毕业设计表格。</a:t>
                      </a:r>
                      <a:endParaRPr lang="zh-CN" sz="11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6485" marR="46485" marT="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263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810783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2826" y="165659"/>
            <a:ext cx="4565424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毕业设计工作重点提示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283582" y="1361930"/>
            <a:ext cx="3810797" cy="1409846"/>
            <a:chOff x="1738859" y="1507228"/>
            <a:chExt cx="4137285" cy="2060379"/>
          </a:xfrm>
        </p:grpSpPr>
        <p:grpSp>
          <p:nvGrpSpPr>
            <p:cNvPr id="38" name="组合 37"/>
            <p:cNvGrpSpPr/>
            <p:nvPr/>
          </p:nvGrpSpPr>
          <p:grpSpPr>
            <a:xfrm>
              <a:off x="1738859" y="1507228"/>
              <a:ext cx="4137285" cy="2060379"/>
              <a:chOff x="1738859" y="1507228"/>
              <a:chExt cx="4137285" cy="2060379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1738859" y="1768839"/>
                <a:ext cx="4137285" cy="1798768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造字工房悦圆演示版常规体" pitchFamily="2" charset="-122"/>
                  <a:ea typeface="造字工房悦圆演示版常规体" pitchFamily="2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3200400" y="1507228"/>
                <a:ext cx="1214202" cy="483472"/>
              </a:xfrm>
              <a:prstGeom prst="rect">
                <a:avLst/>
              </a:prstGeom>
              <a:solidFill>
                <a:srgbClr val="FF8805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400" b="1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造字工房悦圆演示版常规体" pitchFamily="2" charset="-122"/>
                    <a:ea typeface="造字工房悦圆演示版常规体" pitchFamily="2" charset="-122"/>
                  </a:defRPr>
                </a:lvl1pPr>
              </a:lstStyle>
              <a:p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附件</a:t>
                </a:r>
                <a:r>
                  <a:rPr lang="en-US" altLang="zh-CN" sz="2000" dirty="0"/>
                  <a:t>4</a:t>
                </a:r>
                <a:endParaRPr lang="zh-CN" altLang="en-US" sz="2000" dirty="0"/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2788170" y="2094541"/>
              <a:ext cx="2038664" cy="483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教师指导手册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780080" y="2553667"/>
              <a:ext cx="4096063" cy="709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悦圆演示版常规体" pitchFamily="2" charset="-122"/>
                  <a:ea typeface="造字工房悦圆演示版常规体" pitchFamily="2" charset="-122"/>
                </a:defRPr>
              </a:lvl1pPr>
            </a:lstStyle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随毕设进度，从本学期开始，以周为单位，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每周导师检查后，学生签字、导师签字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9EDE9E28-C1DF-4DF5-9D58-787DCB59DE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1" t="10437" r="8797" b="5901"/>
          <a:stretch/>
        </p:blipFill>
        <p:spPr>
          <a:xfrm>
            <a:off x="761999" y="2950787"/>
            <a:ext cx="2162176" cy="30880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197D071-61D8-4E76-90F4-F6F7C44E2C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634" y="844161"/>
            <a:ext cx="3826290" cy="5299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F15578C-B43E-4A74-A838-D4FBD3D53F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9" t="10781" r="11912" b="11945"/>
          <a:stretch/>
        </p:blipFill>
        <p:spPr>
          <a:xfrm>
            <a:off x="4220151" y="844162"/>
            <a:ext cx="3810797" cy="5299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D6A70AA-707F-4B63-B85B-6EE931394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001" y="89953"/>
            <a:ext cx="2037866" cy="7132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133DDD1-BF5E-4A90-B327-E351580B0460}"/>
              </a:ext>
            </a:extLst>
          </p:cNvPr>
          <p:cNvSpPr txBox="1"/>
          <p:nvPr/>
        </p:nvSpPr>
        <p:spPr>
          <a:xfrm>
            <a:off x="5871823" y="5855275"/>
            <a:ext cx="62533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楷体" panose="02010609060101010101" pitchFamily="49" charset="-122"/>
                <a:ea typeface="楷体" panose="02010609060101010101" pitchFamily="49" charset="-122"/>
              </a:rPr>
              <a:t>2020</a:t>
            </a:r>
            <a:r>
              <a:rPr lang="zh-CN" altLang="en-US" sz="1100" dirty="0"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</a:p>
        </p:txBody>
      </p:sp>
    </p:spTree>
    <p:extLst>
      <p:ext uri="{BB962C8B-B14F-4D97-AF65-F5344CB8AC3E}">
        <p14:creationId xmlns:p14="http://schemas.microsoft.com/office/powerpoint/2010/main" val="2828969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895353CD-98DB-45F6-A1FC-D9587350E35B}"/>
              </a:ext>
            </a:extLst>
          </p:cNvPr>
          <p:cNvSpPr txBox="1"/>
          <p:nvPr/>
        </p:nvSpPr>
        <p:spPr>
          <a:xfrm>
            <a:off x="482825" y="165659"/>
            <a:ext cx="3946299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重点提示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5-7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EB32A542-82FF-4087-94C2-BA6AB5737B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9" t="4886" r="6477" b="5362"/>
          <a:stretch/>
        </p:blipFill>
        <p:spPr>
          <a:xfrm>
            <a:off x="66675" y="990600"/>
            <a:ext cx="3638555" cy="52902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381A5F0-CE8E-4306-842F-F289257A34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8" t="8972" r="10734" b="7222"/>
          <a:stretch/>
        </p:blipFill>
        <p:spPr>
          <a:xfrm>
            <a:off x="3952877" y="533399"/>
            <a:ext cx="3762376" cy="57474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74A3D1AF-99AE-47F5-BBE3-CDBA07F27755}"/>
              </a:ext>
            </a:extLst>
          </p:cNvPr>
          <p:cNvSpPr/>
          <p:nvPr/>
        </p:nvSpPr>
        <p:spPr>
          <a:xfrm>
            <a:off x="247650" y="1738312"/>
            <a:ext cx="2543175" cy="242888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D95A609F-969D-40CC-96C3-F6A900270897}"/>
              </a:ext>
            </a:extLst>
          </p:cNvPr>
          <p:cNvSpPr/>
          <p:nvPr/>
        </p:nvSpPr>
        <p:spPr>
          <a:xfrm>
            <a:off x="333375" y="5738811"/>
            <a:ext cx="2543175" cy="442913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10EF7EB8-7599-42CD-9C88-C1797CAAD7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001" y="89953"/>
            <a:ext cx="2037866" cy="71325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B4D273D-1F60-497A-A72B-16EE1478081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 t="9305" r="6943" b="8416"/>
          <a:stretch/>
        </p:blipFill>
        <p:spPr>
          <a:xfrm>
            <a:off x="7962900" y="638174"/>
            <a:ext cx="4095750" cy="56426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932156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895353CD-98DB-45F6-A1FC-D9587350E35B}"/>
              </a:ext>
            </a:extLst>
          </p:cNvPr>
          <p:cNvSpPr txBox="1"/>
          <p:nvPr/>
        </p:nvSpPr>
        <p:spPr>
          <a:xfrm>
            <a:off x="482825" y="165659"/>
            <a:ext cx="3946299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重点提示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8-10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BC7826-8A7D-4532-A972-371D6357FD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" t="6528" r="7593" b="5694"/>
          <a:stretch/>
        </p:blipFill>
        <p:spPr>
          <a:xfrm>
            <a:off x="482825" y="945695"/>
            <a:ext cx="3712489" cy="53203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096CFD-8630-45C5-B4E3-16E5E765E4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0" t="5000" r="3018" b="4722"/>
          <a:stretch/>
        </p:blipFill>
        <p:spPr>
          <a:xfrm>
            <a:off x="4429124" y="945695"/>
            <a:ext cx="3748297" cy="52700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C90141F-D48D-4BEA-9E28-770014CD8EDC}"/>
              </a:ext>
            </a:extLst>
          </p:cNvPr>
          <p:cNvSpPr txBox="1"/>
          <p:nvPr/>
        </p:nvSpPr>
        <p:spPr>
          <a:xfrm>
            <a:off x="1256101" y="2228671"/>
            <a:ext cx="2399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个评阅人共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份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1FE5D99-55FD-4D56-876A-2246304E2D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77" t="558" r="4241" b="3456"/>
          <a:stretch/>
        </p:blipFill>
        <p:spPr>
          <a:xfrm>
            <a:off x="8338927" y="798847"/>
            <a:ext cx="3748298" cy="553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FC583B2-9041-4027-8552-6E74B31AF6DA}"/>
              </a:ext>
            </a:extLst>
          </p:cNvPr>
          <p:cNvSpPr txBox="1"/>
          <p:nvPr/>
        </p:nvSpPr>
        <p:spPr>
          <a:xfrm>
            <a:off x="9839325" y="1122011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617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领取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E8D3C27-62ED-4BCF-9CA7-F71FC0EB8E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001" y="89953"/>
            <a:ext cx="2037866" cy="71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7814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CB4F25F-E258-44DF-8B17-55A77EC3F88A}"/>
              </a:ext>
            </a:extLst>
          </p:cNvPr>
          <p:cNvSpPr txBox="1"/>
          <p:nvPr/>
        </p:nvSpPr>
        <p:spPr>
          <a:xfrm>
            <a:off x="520925" y="165659"/>
            <a:ext cx="5184550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重点提示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附件合集点击下载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EDBF1FE0-3D48-4CA5-AE12-B723AC1C8F5E}"/>
              </a:ext>
            </a:extLst>
          </p:cNvPr>
          <p:cNvSpPr txBox="1">
            <a:spLocks/>
          </p:cNvSpPr>
          <p:nvPr/>
        </p:nvSpPr>
        <p:spPr>
          <a:xfrm>
            <a:off x="735137" y="884239"/>
            <a:ext cx="10751345" cy="58081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届樊恭烋荣誉学院学生毕业答辩相关要求及上交资料注意事项</a:t>
            </a:r>
            <a:r>
              <a:rPr lang="en-US" altLang="zh-CN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docx</a:t>
            </a:r>
            <a:endParaRPr lang="en-US" altLang="zh-CN" sz="2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：北京工业大学本科毕业设计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管理条例（试行）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20170310.pdf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：樊恭烋荣誉学院本科生毕业论文格式规范要求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.doc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届樊恭烋荣誉学院毕业论文模板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Template.doc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：教师指导记录手册模板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Template.pdf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：北京工业大学学生开题报告表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.doc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：北京工业大学毕业设计（论文）学生自查表（中期教学检查用）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.doc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：北京工业大学学生申请答辩表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.docx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：北京工业大学毕业设计评审表（评阅人用）内含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份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.doc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：北京工业大学毕业设计（论文）答辩评审表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.doc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：毕业设计（论文）资料袋（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617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.pdf</a:t>
            </a: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C218499-0CF1-4050-BF00-F85BDECBE2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001" y="89953"/>
            <a:ext cx="2037866" cy="71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4624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2826" y="165659"/>
            <a:ext cx="8068230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答辩相关要求及上交资料注意事项</a:t>
            </a:r>
          </a:p>
          <a:p>
            <a:endParaRPr lang="zh-CN" altLang="en-US" dirty="0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8EF0265F-A2DA-466B-AB5A-D364B3768B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001" y="89953"/>
            <a:ext cx="2037866" cy="713253"/>
          </a:xfrm>
          <a:prstGeom prst="rect">
            <a:avLst/>
          </a:prstGeom>
        </p:spPr>
      </p:pic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CD2EA49A-D86F-4EE7-B9EA-B81DBE027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25" y="967563"/>
            <a:ext cx="11583042" cy="5209400"/>
          </a:xfrm>
        </p:spPr>
        <p:txBody>
          <a:bodyPr>
            <a:normAutofit fontScale="62500" lnSpcReduction="20000"/>
          </a:bodyPr>
          <a:lstStyle/>
          <a:p>
            <a:pPr lvl="0">
              <a:lnSpc>
                <a:spcPct val="120000"/>
              </a:lnSpc>
              <a:spcBef>
                <a:spcPts val="1200"/>
              </a:spcBef>
            </a:pP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开题报告（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Proposal Form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已完成，需确认</a:t>
            </a:r>
            <a:r>
              <a:rPr lang="zh-CN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课题来源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lvl="0">
              <a:lnSpc>
                <a:spcPct val="120000"/>
              </a:lnSpc>
              <a:spcBef>
                <a:spcPts val="1200"/>
              </a:spcBef>
            </a:pP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中期检查表（学生自查）：</a:t>
            </a:r>
            <a:r>
              <a:rPr lang="zh-CN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7-8</a:t>
            </a:r>
            <a:r>
              <a:rPr lang="zh-CN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完成；</a:t>
            </a:r>
          </a:p>
          <a:p>
            <a:pPr lvl="0">
              <a:lnSpc>
                <a:spcPct val="120000"/>
              </a:lnSpc>
              <a:spcBef>
                <a:spcPts val="1200"/>
              </a:spcBef>
            </a:pP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答辩申请表：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学生本人签字，含指导教师评分表，在毕设答辩前一周完成；</a:t>
            </a:r>
          </a:p>
          <a:p>
            <a:pPr lvl="0">
              <a:lnSpc>
                <a:spcPct val="120000"/>
              </a:lnSpc>
              <a:spcBef>
                <a:spcPts val="1200"/>
              </a:spcBef>
            </a:pP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评阅人评审表（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份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学生申请答辩后，由指导教师指定评阅人在答辩前完成； </a:t>
            </a:r>
          </a:p>
          <a:p>
            <a:pPr lvl="0">
              <a:lnSpc>
                <a:spcPct val="120000"/>
              </a:lnSpc>
              <a:spcBef>
                <a:spcPts val="1200"/>
              </a:spcBef>
            </a:pP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答辩评审表：</a:t>
            </a:r>
            <a:r>
              <a:rPr lang="zh-CN" altLang="zh-CN" sz="2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学院统一提供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给答辩评审组，不需学生自己准备；</a:t>
            </a:r>
          </a:p>
          <a:p>
            <a:pPr lvl="0">
              <a:lnSpc>
                <a:spcPct val="120000"/>
              </a:lnSpc>
              <a:spcBef>
                <a:spcPts val="1200"/>
              </a:spcBef>
            </a:pP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份）：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论文定稿后，可以到印刷厂免费打印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份，超出自付）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。答辩结束后，根据答辩若需修改，待修改完成后，打印装订后，由答辩秘书审核更正信息后上交人才培养办公室；</a:t>
            </a:r>
          </a:p>
          <a:p>
            <a:pPr lvl="0">
              <a:lnSpc>
                <a:spcPct val="120000"/>
              </a:lnSpc>
              <a:spcBef>
                <a:spcPts val="1200"/>
              </a:spcBef>
            </a:pP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教师指导记录手册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（随毕设进度，从本学期开始，以</a:t>
            </a:r>
            <a:r>
              <a:rPr lang="zh-CN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为单位，每周</a:t>
            </a:r>
            <a:r>
              <a:rPr lang="zh-CN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导师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应检查并</a:t>
            </a:r>
            <a:r>
              <a:rPr lang="zh-CN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签字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lvl="0">
              <a:lnSpc>
                <a:spcPct val="120000"/>
              </a:lnSpc>
              <a:spcBef>
                <a:spcPts val="1200"/>
              </a:spcBef>
            </a:pP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纸版论文查重结果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论文答辩结束、定稿后，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查重软件不限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，知网、维普、万方、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PaperFree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PaperPass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PaperOK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PaperYY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Writecheck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，查重率</a:t>
            </a:r>
            <a:r>
              <a:rPr lang="zh-CN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不得高于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，后期学校可能会统一安排知网查重，等通知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lvl="0">
              <a:lnSpc>
                <a:spcPct val="120000"/>
              </a:lnSpc>
              <a:spcBef>
                <a:spcPts val="1200"/>
              </a:spcBef>
            </a:pP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制作汇报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Poster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教教室走廊展示（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Poster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制作要求同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keystone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结题汇报）。</a:t>
            </a:r>
          </a:p>
          <a:p>
            <a:pPr lvl="0">
              <a:lnSpc>
                <a:spcPct val="120000"/>
              </a:lnSpc>
              <a:spcBef>
                <a:spcPts val="1200"/>
              </a:spcBef>
            </a:pP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制作光盘一张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（内含上述文档电子版、以及软件、毕业论文、答辩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Poster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）答辩后一周内定稿上传；</a:t>
            </a:r>
          </a:p>
          <a:p>
            <a:pPr lvl="0">
              <a:lnSpc>
                <a:spcPct val="120000"/>
              </a:lnSpc>
              <a:spcBef>
                <a:spcPts val="1200"/>
              </a:spcBef>
            </a:pP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毕业论文提交答辩评审组：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答辩结束后修改并提交网站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u="sng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http://new.guofucourses.cn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100093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2826" y="165659"/>
            <a:ext cx="8068230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答辩相关要求及上交资料注意事项</a:t>
            </a:r>
          </a:p>
          <a:p>
            <a:endParaRPr lang="zh-CN" altLang="en-US" dirty="0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8EF0265F-A2DA-466B-AB5A-D364B3768B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001" y="89953"/>
            <a:ext cx="2037866" cy="713253"/>
          </a:xfrm>
          <a:prstGeom prst="rect">
            <a:avLst/>
          </a:prstGeom>
        </p:spPr>
      </p:pic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CD2EA49A-D86F-4EE7-B9EA-B81DBE027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397" y="1329070"/>
            <a:ext cx="11583042" cy="48165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A4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纸</a:t>
            </a:r>
            <a:r>
              <a:rPr lang="zh-CN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单面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单面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单面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打印，按序装订。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论文封皮从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印刷厂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获取。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论文需要提供中、英文摘要，装订时</a:t>
            </a:r>
            <a:r>
              <a:rPr lang="zh-CN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英文在前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毕业设计资料（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1-10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）填写完整，装入樊恭烋荣誉学院提供的</a:t>
            </a:r>
            <a:r>
              <a:rPr lang="zh-CN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专用档案袋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（附件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论文装订时</a:t>
            </a:r>
            <a:r>
              <a:rPr lang="zh-CN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不需要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装订任务书。</a:t>
            </a:r>
          </a:p>
          <a:p>
            <a:pPr lvl="0">
              <a:lnSpc>
                <a:spcPct val="120000"/>
              </a:lnSpc>
              <a:spcBef>
                <a:spcPts val="1200"/>
              </a:spcBef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726748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1351</Words>
  <Application>Microsoft Office PowerPoint</Application>
  <PresentationFormat>宽屏</PresentationFormat>
  <Paragraphs>118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微软雅黑</vt:lpstr>
      <vt:lpstr>造字工房悦圆演示版常规体</vt:lpstr>
      <vt:lpstr>Times New Roman</vt:lpstr>
      <vt:lpstr>Arial</vt:lpstr>
      <vt:lpstr>Calibri</vt:lpstr>
      <vt:lpstr>iLiHei</vt:lpstr>
      <vt:lpstr>楷体</vt:lpstr>
      <vt:lpstr>等线</vt:lpstr>
      <vt:lpstr>Calibri Light</vt:lpstr>
      <vt:lpstr>腾祥金砖黑简</vt:lpstr>
      <vt:lpstr>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李秦岭</dc:creator>
  <cp:lastModifiedBy>Dai Lu</cp:lastModifiedBy>
  <cp:revision>125</cp:revision>
  <dcterms:created xsi:type="dcterms:W3CDTF">2015-05-16T13:15:35Z</dcterms:created>
  <dcterms:modified xsi:type="dcterms:W3CDTF">2020-03-25T03:39:25Z</dcterms:modified>
</cp:coreProperties>
</file>